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4608"/>
  </p:normalViewPr>
  <p:slideViewPr>
    <p:cSldViewPr snapToGrid="0" snapToObjects="1">
      <p:cViewPr varScale="1">
        <p:scale>
          <a:sx n="105" d="100"/>
          <a:sy n="105" d="100"/>
        </p:scale>
        <p:origin x="304"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D732E0-39E7-4541-89BA-ADE02464BFD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DB8615A-D183-434A-ABAF-EDAD03C7B1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5B31AB3-5295-5241-A9C2-BCA9E693E40D}"/>
              </a:ext>
            </a:extLst>
          </p:cNvPr>
          <p:cNvSpPr>
            <a:spLocks noGrp="1"/>
          </p:cNvSpPr>
          <p:nvPr>
            <p:ph type="dt" sz="half" idx="10"/>
          </p:nvPr>
        </p:nvSpPr>
        <p:spPr/>
        <p:txBody>
          <a:bodyPr/>
          <a:lstStyle/>
          <a:p>
            <a:fld id="{9B248D38-206D-1540-B876-CA305EE7F6A8}" type="datetimeFigureOut">
              <a:rPr lang="fr-FR" smtClean="0"/>
              <a:t>21/01/2019</a:t>
            </a:fld>
            <a:endParaRPr lang="fr-FR"/>
          </a:p>
        </p:txBody>
      </p:sp>
      <p:sp>
        <p:nvSpPr>
          <p:cNvPr id="5" name="Espace réservé du pied de page 4">
            <a:extLst>
              <a:ext uri="{FF2B5EF4-FFF2-40B4-BE49-F238E27FC236}">
                <a16:creationId xmlns:a16="http://schemas.microsoft.com/office/drawing/2014/main" id="{80E4DE4A-8C52-F340-8F9C-D790FF244A6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0F93F98-90B8-0F40-B9B7-0319C3C1C8A6}"/>
              </a:ext>
            </a:extLst>
          </p:cNvPr>
          <p:cNvSpPr>
            <a:spLocks noGrp="1"/>
          </p:cNvSpPr>
          <p:nvPr>
            <p:ph type="sldNum" sz="quarter" idx="12"/>
          </p:nvPr>
        </p:nvSpPr>
        <p:spPr/>
        <p:txBody>
          <a:bodyPr/>
          <a:lstStyle/>
          <a:p>
            <a:fld id="{8EA6A5D3-3882-B841-A750-537A358BEFA5}" type="slidenum">
              <a:rPr lang="fr-FR" smtClean="0"/>
              <a:t>‹N°›</a:t>
            </a:fld>
            <a:endParaRPr lang="fr-FR"/>
          </a:p>
        </p:txBody>
      </p:sp>
    </p:spTree>
    <p:extLst>
      <p:ext uri="{BB962C8B-B14F-4D97-AF65-F5344CB8AC3E}">
        <p14:creationId xmlns:p14="http://schemas.microsoft.com/office/powerpoint/2010/main" val="1460261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FC8C8F-536F-D74F-A41B-BE436490A86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1DF5BE65-09B0-1747-A5C2-4EDB6BE29162}"/>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67227F81-53A5-3246-8E99-DCAD051A5DF1}"/>
              </a:ext>
            </a:extLst>
          </p:cNvPr>
          <p:cNvSpPr>
            <a:spLocks noGrp="1"/>
          </p:cNvSpPr>
          <p:nvPr>
            <p:ph type="dt" sz="half" idx="10"/>
          </p:nvPr>
        </p:nvSpPr>
        <p:spPr/>
        <p:txBody>
          <a:bodyPr/>
          <a:lstStyle/>
          <a:p>
            <a:fld id="{9B248D38-206D-1540-B876-CA305EE7F6A8}" type="datetimeFigureOut">
              <a:rPr lang="fr-FR" smtClean="0"/>
              <a:t>21/01/2019</a:t>
            </a:fld>
            <a:endParaRPr lang="fr-FR"/>
          </a:p>
        </p:txBody>
      </p:sp>
      <p:sp>
        <p:nvSpPr>
          <p:cNvPr id="5" name="Espace réservé du pied de page 4">
            <a:extLst>
              <a:ext uri="{FF2B5EF4-FFF2-40B4-BE49-F238E27FC236}">
                <a16:creationId xmlns:a16="http://schemas.microsoft.com/office/drawing/2014/main" id="{851A1BDA-CEBD-A642-929E-798A7DA1942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04536CB-6054-444C-98C0-00F166FDFEE5}"/>
              </a:ext>
            </a:extLst>
          </p:cNvPr>
          <p:cNvSpPr>
            <a:spLocks noGrp="1"/>
          </p:cNvSpPr>
          <p:nvPr>
            <p:ph type="sldNum" sz="quarter" idx="12"/>
          </p:nvPr>
        </p:nvSpPr>
        <p:spPr/>
        <p:txBody>
          <a:bodyPr/>
          <a:lstStyle/>
          <a:p>
            <a:fld id="{8EA6A5D3-3882-B841-A750-537A358BEFA5}" type="slidenum">
              <a:rPr lang="fr-FR" smtClean="0"/>
              <a:t>‹N°›</a:t>
            </a:fld>
            <a:endParaRPr lang="fr-FR"/>
          </a:p>
        </p:txBody>
      </p:sp>
    </p:spTree>
    <p:extLst>
      <p:ext uri="{BB962C8B-B14F-4D97-AF65-F5344CB8AC3E}">
        <p14:creationId xmlns:p14="http://schemas.microsoft.com/office/powerpoint/2010/main" val="1727762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B4EFD2B-520A-6340-87D0-CC5C453EF7C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5FB68CF-85F6-244C-885B-6DF54450836A}"/>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64955CB1-2790-E447-B2A0-68D7E3E08110}"/>
              </a:ext>
            </a:extLst>
          </p:cNvPr>
          <p:cNvSpPr>
            <a:spLocks noGrp="1"/>
          </p:cNvSpPr>
          <p:nvPr>
            <p:ph type="dt" sz="half" idx="10"/>
          </p:nvPr>
        </p:nvSpPr>
        <p:spPr/>
        <p:txBody>
          <a:bodyPr/>
          <a:lstStyle/>
          <a:p>
            <a:fld id="{9B248D38-206D-1540-B876-CA305EE7F6A8}" type="datetimeFigureOut">
              <a:rPr lang="fr-FR" smtClean="0"/>
              <a:t>21/01/2019</a:t>
            </a:fld>
            <a:endParaRPr lang="fr-FR"/>
          </a:p>
        </p:txBody>
      </p:sp>
      <p:sp>
        <p:nvSpPr>
          <p:cNvPr id="5" name="Espace réservé du pied de page 4">
            <a:extLst>
              <a:ext uri="{FF2B5EF4-FFF2-40B4-BE49-F238E27FC236}">
                <a16:creationId xmlns:a16="http://schemas.microsoft.com/office/drawing/2014/main" id="{EFDC327C-6FA3-2041-9BB7-D4F578B87B2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DA811A3-CA1C-6B49-83C2-5B8620E5B270}"/>
              </a:ext>
            </a:extLst>
          </p:cNvPr>
          <p:cNvSpPr>
            <a:spLocks noGrp="1"/>
          </p:cNvSpPr>
          <p:nvPr>
            <p:ph type="sldNum" sz="quarter" idx="12"/>
          </p:nvPr>
        </p:nvSpPr>
        <p:spPr/>
        <p:txBody>
          <a:bodyPr/>
          <a:lstStyle/>
          <a:p>
            <a:fld id="{8EA6A5D3-3882-B841-A750-537A358BEFA5}" type="slidenum">
              <a:rPr lang="fr-FR" smtClean="0"/>
              <a:t>‹N°›</a:t>
            </a:fld>
            <a:endParaRPr lang="fr-FR"/>
          </a:p>
        </p:txBody>
      </p:sp>
    </p:spTree>
    <p:extLst>
      <p:ext uri="{BB962C8B-B14F-4D97-AF65-F5344CB8AC3E}">
        <p14:creationId xmlns:p14="http://schemas.microsoft.com/office/powerpoint/2010/main" val="3832566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86718B-CF0C-D940-A9FF-55806D08F5D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CCEF3CB-AB9A-BC41-BE9E-CF583BD582CF}"/>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10C50AF6-F104-5F41-9DBF-361D3B02B339}"/>
              </a:ext>
            </a:extLst>
          </p:cNvPr>
          <p:cNvSpPr>
            <a:spLocks noGrp="1"/>
          </p:cNvSpPr>
          <p:nvPr>
            <p:ph type="dt" sz="half" idx="10"/>
          </p:nvPr>
        </p:nvSpPr>
        <p:spPr/>
        <p:txBody>
          <a:bodyPr/>
          <a:lstStyle/>
          <a:p>
            <a:fld id="{9B248D38-206D-1540-B876-CA305EE7F6A8}" type="datetimeFigureOut">
              <a:rPr lang="fr-FR" smtClean="0"/>
              <a:t>21/01/2019</a:t>
            </a:fld>
            <a:endParaRPr lang="fr-FR"/>
          </a:p>
        </p:txBody>
      </p:sp>
      <p:sp>
        <p:nvSpPr>
          <p:cNvPr id="5" name="Espace réservé du pied de page 4">
            <a:extLst>
              <a:ext uri="{FF2B5EF4-FFF2-40B4-BE49-F238E27FC236}">
                <a16:creationId xmlns:a16="http://schemas.microsoft.com/office/drawing/2014/main" id="{7673A9F1-D10D-A14A-B2E7-2286B55C6D1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7D152DD-B7D6-4C45-BCCD-73D01AAC7FBC}"/>
              </a:ext>
            </a:extLst>
          </p:cNvPr>
          <p:cNvSpPr>
            <a:spLocks noGrp="1"/>
          </p:cNvSpPr>
          <p:nvPr>
            <p:ph type="sldNum" sz="quarter" idx="12"/>
          </p:nvPr>
        </p:nvSpPr>
        <p:spPr/>
        <p:txBody>
          <a:bodyPr/>
          <a:lstStyle/>
          <a:p>
            <a:fld id="{8EA6A5D3-3882-B841-A750-537A358BEFA5}" type="slidenum">
              <a:rPr lang="fr-FR" smtClean="0"/>
              <a:t>‹N°›</a:t>
            </a:fld>
            <a:endParaRPr lang="fr-FR"/>
          </a:p>
        </p:txBody>
      </p:sp>
    </p:spTree>
    <p:extLst>
      <p:ext uri="{BB962C8B-B14F-4D97-AF65-F5344CB8AC3E}">
        <p14:creationId xmlns:p14="http://schemas.microsoft.com/office/powerpoint/2010/main" val="2875937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8C1632-44A2-6F44-B2A0-84273805DE5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2350A66-C1A6-4F41-8A0A-134D512A91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D062EA9A-B58D-DD4B-B693-4530DC400709}"/>
              </a:ext>
            </a:extLst>
          </p:cNvPr>
          <p:cNvSpPr>
            <a:spLocks noGrp="1"/>
          </p:cNvSpPr>
          <p:nvPr>
            <p:ph type="dt" sz="half" idx="10"/>
          </p:nvPr>
        </p:nvSpPr>
        <p:spPr/>
        <p:txBody>
          <a:bodyPr/>
          <a:lstStyle/>
          <a:p>
            <a:fld id="{9B248D38-206D-1540-B876-CA305EE7F6A8}" type="datetimeFigureOut">
              <a:rPr lang="fr-FR" smtClean="0"/>
              <a:t>21/01/2019</a:t>
            </a:fld>
            <a:endParaRPr lang="fr-FR"/>
          </a:p>
        </p:txBody>
      </p:sp>
      <p:sp>
        <p:nvSpPr>
          <p:cNvPr id="5" name="Espace réservé du pied de page 4">
            <a:extLst>
              <a:ext uri="{FF2B5EF4-FFF2-40B4-BE49-F238E27FC236}">
                <a16:creationId xmlns:a16="http://schemas.microsoft.com/office/drawing/2014/main" id="{AA039B87-CCF8-C144-B785-A822664BD55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3B83E20-4BDF-6143-8FDE-072AD9DD4B3E}"/>
              </a:ext>
            </a:extLst>
          </p:cNvPr>
          <p:cNvSpPr>
            <a:spLocks noGrp="1"/>
          </p:cNvSpPr>
          <p:nvPr>
            <p:ph type="sldNum" sz="quarter" idx="12"/>
          </p:nvPr>
        </p:nvSpPr>
        <p:spPr/>
        <p:txBody>
          <a:bodyPr/>
          <a:lstStyle/>
          <a:p>
            <a:fld id="{8EA6A5D3-3882-B841-A750-537A358BEFA5}" type="slidenum">
              <a:rPr lang="fr-FR" smtClean="0"/>
              <a:t>‹N°›</a:t>
            </a:fld>
            <a:endParaRPr lang="fr-FR"/>
          </a:p>
        </p:txBody>
      </p:sp>
    </p:spTree>
    <p:extLst>
      <p:ext uri="{BB962C8B-B14F-4D97-AF65-F5344CB8AC3E}">
        <p14:creationId xmlns:p14="http://schemas.microsoft.com/office/powerpoint/2010/main" val="2162396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ABC83F-805D-0C4F-999F-10C97001A5B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028664F-B894-024F-A839-B1AD8F485406}"/>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79F60D35-F001-0942-8FA8-B2BD41C19A66}"/>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93D0056A-443F-E040-8695-0C530C87CE47}"/>
              </a:ext>
            </a:extLst>
          </p:cNvPr>
          <p:cNvSpPr>
            <a:spLocks noGrp="1"/>
          </p:cNvSpPr>
          <p:nvPr>
            <p:ph type="dt" sz="half" idx="10"/>
          </p:nvPr>
        </p:nvSpPr>
        <p:spPr/>
        <p:txBody>
          <a:bodyPr/>
          <a:lstStyle/>
          <a:p>
            <a:fld id="{9B248D38-206D-1540-B876-CA305EE7F6A8}" type="datetimeFigureOut">
              <a:rPr lang="fr-FR" smtClean="0"/>
              <a:t>21/01/2019</a:t>
            </a:fld>
            <a:endParaRPr lang="fr-FR"/>
          </a:p>
        </p:txBody>
      </p:sp>
      <p:sp>
        <p:nvSpPr>
          <p:cNvPr id="6" name="Espace réservé du pied de page 5">
            <a:extLst>
              <a:ext uri="{FF2B5EF4-FFF2-40B4-BE49-F238E27FC236}">
                <a16:creationId xmlns:a16="http://schemas.microsoft.com/office/drawing/2014/main" id="{4BD69187-3E32-6A4A-8AD9-205D9A66D28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5B1CE9E-EA1F-C644-963C-C953CA6CA56F}"/>
              </a:ext>
            </a:extLst>
          </p:cNvPr>
          <p:cNvSpPr>
            <a:spLocks noGrp="1"/>
          </p:cNvSpPr>
          <p:nvPr>
            <p:ph type="sldNum" sz="quarter" idx="12"/>
          </p:nvPr>
        </p:nvSpPr>
        <p:spPr/>
        <p:txBody>
          <a:bodyPr/>
          <a:lstStyle/>
          <a:p>
            <a:fld id="{8EA6A5D3-3882-B841-A750-537A358BEFA5}" type="slidenum">
              <a:rPr lang="fr-FR" smtClean="0"/>
              <a:t>‹N°›</a:t>
            </a:fld>
            <a:endParaRPr lang="fr-FR"/>
          </a:p>
        </p:txBody>
      </p:sp>
    </p:spTree>
    <p:extLst>
      <p:ext uri="{BB962C8B-B14F-4D97-AF65-F5344CB8AC3E}">
        <p14:creationId xmlns:p14="http://schemas.microsoft.com/office/powerpoint/2010/main" val="726279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5355DB-ACC0-9147-8520-067A915D881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D3557D2-8A0E-7C43-9093-ADD79B22E8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11B12382-B7A1-904B-8568-623B09BE94E9}"/>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18CBFBDF-5578-864E-997C-4E7EFFFD81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B41FD72D-93D2-A84F-ADED-33B4D3B4FF7B}"/>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98AFDD5E-D349-8E40-8D23-F977F28801BD}"/>
              </a:ext>
            </a:extLst>
          </p:cNvPr>
          <p:cNvSpPr>
            <a:spLocks noGrp="1"/>
          </p:cNvSpPr>
          <p:nvPr>
            <p:ph type="dt" sz="half" idx="10"/>
          </p:nvPr>
        </p:nvSpPr>
        <p:spPr/>
        <p:txBody>
          <a:bodyPr/>
          <a:lstStyle/>
          <a:p>
            <a:fld id="{9B248D38-206D-1540-B876-CA305EE7F6A8}" type="datetimeFigureOut">
              <a:rPr lang="fr-FR" smtClean="0"/>
              <a:t>21/01/2019</a:t>
            </a:fld>
            <a:endParaRPr lang="fr-FR"/>
          </a:p>
        </p:txBody>
      </p:sp>
      <p:sp>
        <p:nvSpPr>
          <p:cNvPr id="8" name="Espace réservé du pied de page 7">
            <a:extLst>
              <a:ext uri="{FF2B5EF4-FFF2-40B4-BE49-F238E27FC236}">
                <a16:creationId xmlns:a16="http://schemas.microsoft.com/office/drawing/2014/main" id="{3454CC51-1A4D-204B-8FDB-BDF257F93F2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E1DA9AA-B90B-A24B-A2D5-CD59ABC1629B}"/>
              </a:ext>
            </a:extLst>
          </p:cNvPr>
          <p:cNvSpPr>
            <a:spLocks noGrp="1"/>
          </p:cNvSpPr>
          <p:nvPr>
            <p:ph type="sldNum" sz="quarter" idx="12"/>
          </p:nvPr>
        </p:nvSpPr>
        <p:spPr/>
        <p:txBody>
          <a:bodyPr/>
          <a:lstStyle/>
          <a:p>
            <a:fld id="{8EA6A5D3-3882-B841-A750-537A358BEFA5}" type="slidenum">
              <a:rPr lang="fr-FR" smtClean="0"/>
              <a:t>‹N°›</a:t>
            </a:fld>
            <a:endParaRPr lang="fr-FR"/>
          </a:p>
        </p:txBody>
      </p:sp>
    </p:spTree>
    <p:extLst>
      <p:ext uri="{BB962C8B-B14F-4D97-AF65-F5344CB8AC3E}">
        <p14:creationId xmlns:p14="http://schemas.microsoft.com/office/powerpoint/2010/main" val="213264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8F400E-0795-014E-8ACB-CEB07A15AC7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D36F04-6BCD-A14C-9E63-630F81717CF5}"/>
              </a:ext>
            </a:extLst>
          </p:cNvPr>
          <p:cNvSpPr>
            <a:spLocks noGrp="1"/>
          </p:cNvSpPr>
          <p:nvPr>
            <p:ph type="dt" sz="half" idx="10"/>
          </p:nvPr>
        </p:nvSpPr>
        <p:spPr/>
        <p:txBody>
          <a:bodyPr/>
          <a:lstStyle/>
          <a:p>
            <a:fld id="{9B248D38-206D-1540-B876-CA305EE7F6A8}" type="datetimeFigureOut">
              <a:rPr lang="fr-FR" smtClean="0"/>
              <a:t>21/01/2019</a:t>
            </a:fld>
            <a:endParaRPr lang="fr-FR"/>
          </a:p>
        </p:txBody>
      </p:sp>
      <p:sp>
        <p:nvSpPr>
          <p:cNvPr id="4" name="Espace réservé du pied de page 3">
            <a:extLst>
              <a:ext uri="{FF2B5EF4-FFF2-40B4-BE49-F238E27FC236}">
                <a16:creationId xmlns:a16="http://schemas.microsoft.com/office/drawing/2014/main" id="{55583CC7-979D-F14B-B5A5-080B79E4116B}"/>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12D1B32-49A0-744D-9447-BD5A31BB6723}"/>
              </a:ext>
            </a:extLst>
          </p:cNvPr>
          <p:cNvSpPr>
            <a:spLocks noGrp="1"/>
          </p:cNvSpPr>
          <p:nvPr>
            <p:ph type="sldNum" sz="quarter" idx="12"/>
          </p:nvPr>
        </p:nvSpPr>
        <p:spPr/>
        <p:txBody>
          <a:bodyPr/>
          <a:lstStyle/>
          <a:p>
            <a:fld id="{8EA6A5D3-3882-B841-A750-537A358BEFA5}" type="slidenum">
              <a:rPr lang="fr-FR" smtClean="0"/>
              <a:t>‹N°›</a:t>
            </a:fld>
            <a:endParaRPr lang="fr-FR"/>
          </a:p>
        </p:txBody>
      </p:sp>
    </p:spTree>
    <p:extLst>
      <p:ext uri="{BB962C8B-B14F-4D97-AF65-F5344CB8AC3E}">
        <p14:creationId xmlns:p14="http://schemas.microsoft.com/office/powerpoint/2010/main" val="232443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C4E3AA3-1536-164E-8E82-5A2B6FD6CA9B}"/>
              </a:ext>
            </a:extLst>
          </p:cNvPr>
          <p:cNvSpPr>
            <a:spLocks noGrp="1"/>
          </p:cNvSpPr>
          <p:nvPr>
            <p:ph type="dt" sz="half" idx="10"/>
          </p:nvPr>
        </p:nvSpPr>
        <p:spPr/>
        <p:txBody>
          <a:bodyPr/>
          <a:lstStyle/>
          <a:p>
            <a:fld id="{9B248D38-206D-1540-B876-CA305EE7F6A8}" type="datetimeFigureOut">
              <a:rPr lang="fr-FR" smtClean="0"/>
              <a:t>21/01/2019</a:t>
            </a:fld>
            <a:endParaRPr lang="fr-FR"/>
          </a:p>
        </p:txBody>
      </p:sp>
      <p:sp>
        <p:nvSpPr>
          <p:cNvPr id="3" name="Espace réservé du pied de page 2">
            <a:extLst>
              <a:ext uri="{FF2B5EF4-FFF2-40B4-BE49-F238E27FC236}">
                <a16:creationId xmlns:a16="http://schemas.microsoft.com/office/drawing/2014/main" id="{021FB058-00CB-BF48-A789-DB629A8525B6}"/>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A7EA6C5-EB6B-CB46-B344-4022E8293ECD}"/>
              </a:ext>
            </a:extLst>
          </p:cNvPr>
          <p:cNvSpPr>
            <a:spLocks noGrp="1"/>
          </p:cNvSpPr>
          <p:nvPr>
            <p:ph type="sldNum" sz="quarter" idx="12"/>
          </p:nvPr>
        </p:nvSpPr>
        <p:spPr/>
        <p:txBody>
          <a:bodyPr/>
          <a:lstStyle/>
          <a:p>
            <a:fld id="{8EA6A5D3-3882-B841-A750-537A358BEFA5}" type="slidenum">
              <a:rPr lang="fr-FR" smtClean="0"/>
              <a:t>‹N°›</a:t>
            </a:fld>
            <a:endParaRPr lang="fr-FR"/>
          </a:p>
        </p:txBody>
      </p:sp>
    </p:spTree>
    <p:extLst>
      <p:ext uri="{BB962C8B-B14F-4D97-AF65-F5344CB8AC3E}">
        <p14:creationId xmlns:p14="http://schemas.microsoft.com/office/powerpoint/2010/main" val="1434624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4DEB29-E78E-1846-8054-33AE6BA4461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459B083E-B36A-5243-B37A-7221A6F569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4BF848D3-93A3-414D-951A-5EB520A522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59B7BFEA-0901-7043-BDEA-DA2882087B86}"/>
              </a:ext>
            </a:extLst>
          </p:cNvPr>
          <p:cNvSpPr>
            <a:spLocks noGrp="1"/>
          </p:cNvSpPr>
          <p:nvPr>
            <p:ph type="dt" sz="half" idx="10"/>
          </p:nvPr>
        </p:nvSpPr>
        <p:spPr/>
        <p:txBody>
          <a:bodyPr/>
          <a:lstStyle/>
          <a:p>
            <a:fld id="{9B248D38-206D-1540-B876-CA305EE7F6A8}" type="datetimeFigureOut">
              <a:rPr lang="fr-FR" smtClean="0"/>
              <a:t>21/01/2019</a:t>
            </a:fld>
            <a:endParaRPr lang="fr-FR"/>
          </a:p>
        </p:txBody>
      </p:sp>
      <p:sp>
        <p:nvSpPr>
          <p:cNvPr id="6" name="Espace réservé du pied de page 5">
            <a:extLst>
              <a:ext uri="{FF2B5EF4-FFF2-40B4-BE49-F238E27FC236}">
                <a16:creationId xmlns:a16="http://schemas.microsoft.com/office/drawing/2014/main" id="{FE6269AA-36D6-E14A-BC82-C9A1FEB5594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6070D4B-25AA-5F4F-9B2F-AAB688CE71E4}"/>
              </a:ext>
            </a:extLst>
          </p:cNvPr>
          <p:cNvSpPr>
            <a:spLocks noGrp="1"/>
          </p:cNvSpPr>
          <p:nvPr>
            <p:ph type="sldNum" sz="quarter" idx="12"/>
          </p:nvPr>
        </p:nvSpPr>
        <p:spPr/>
        <p:txBody>
          <a:bodyPr/>
          <a:lstStyle/>
          <a:p>
            <a:fld id="{8EA6A5D3-3882-B841-A750-537A358BEFA5}" type="slidenum">
              <a:rPr lang="fr-FR" smtClean="0"/>
              <a:t>‹N°›</a:t>
            </a:fld>
            <a:endParaRPr lang="fr-FR"/>
          </a:p>
        </p:txBody>
      </p:sp>
    </p:spTree>
    <p:extLst>
      <p:ext uri="{BB962C8B-B14F-4D97-AF65-F5344CB8AC3E}">
        <p14:creationId xmlns:p14="http://schemas.microsoft.com/office/powerpoint/2010/main" val="180486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1ADC48-596E-D64F-91AF-4E03D493CED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48B2441F-59A8-E147-A77A-3398E4539A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EC20F9D-EC00-4841-B869-C3F37E97CB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6F91CC52-20D7-9C43-A780-C8A19301A1A4}"/>
              </a:ext>
            </a:extLst>
          </p:cNvPr>
          <p:cNvSpPr>
            <a:spLocks noGrp="1"/>
          </p:cNvSpPr>
          <p:nvPr>
            <p:ph type="dt" sz="half" idx="10"/>
          </p:nvPr>
        </p:nvSpPr>
        <p:spPr/>
        <p:txBody>
          <a:bodyPr/>
          <a:lstStyle/>
          <a:p>
            <a:fld id="{9B248D38-206D-1540-B876-CA305EE7F6A8}" type="datetimeFigureOut">
              <a:rPr lang="fr-FR" smtClean="0"/>
              <a:t>21/01/2019</a:t>
            </a:fld>
            <a:endParaRPr lang="fr-FR"/>
          </a:p>
        </p:txBody>
      </p:sp>
      <p:sp>
        <p:nvSpPr>
          <p:cNvPr id="6" name="Espace réservé du pied de page 5">
            <a:extLst>
              <a:ext uri="{FF2B5EF4-FFF2-40B4-BE49-F238E27FC236}">
                <a16:creationId xmlns:a16="http://schemas.microsoft.com/office/drawing/2014/main" id="{8A94F271-A4DE-064F-BE6C-428060443AE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654E8CE-0F1F-F848-9A82-BD77F1DC6A43}"/>
              </a:ext>
            </a:extLst>
          </p:cNvPr>
          <p:cNvSpPr>
            <a:spLocks noGrp="1"/>
          </p:cNvSpPr>
          <p:nvPr>
            <p:ph type="sldNum" sz="quarter" idx="12"/>
          </p:nvPr>
        </p:nvSpPr>
        <p:spPr/>
        <p:txBody>
          <a:bodyPr/>
          <a:lstStyle/>
          <a:p>
            <a:fld id="{8EA6A5D3-3882-B841-A750-537A358BEFA5}" type="slidenum">
              <a:rPr lang="fr-FR" smtClean="0"/>
              <a:t>‹N°›</a:t>
            </a:fld>
            <a:endParaRPr lang="fr-FR"/>
          </a:p>
        </p:txBody>
      </p:sp>
    </p:spTree>
    <p:extLst>
      <p:ext uri="{BB962C8B-B14F-4D97-AF65-F5344CB8AC3E}">
        <p14:creationId xmlns:p14="http://schemas.microsoft.com/office/powerpoint/2010/main" val="3586924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C95829C-258F-4A48-A500-8D836DD333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0BDFE1A-03DF-F340-82C1-E523ED3848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3182FCF7-90E4-5F45-A415-BC4DCD182E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248D38-206D-1540-B876-CA305EE7F6A8}" type="datetimeFigureOut">
              <a:rPr lang="fr-FR" smtClean="0"/>
              <a:t>21/01/2019</a:t>
            </a:fld>
            <a:endParaRPr lang="fr-FR"/>
          </a:p>
        </p:txBody>
      </p:sp>
      <p:sp>
        <p:nvSpPr>
          <p:cNvPr id="5" name="Espace réservé du pied de page 4">
            <a:extLst>
              <a:ext uri="{FF2B5EF4-FFF2-40B4-BE49-F238E27FC236}">
                <a16:creationId xmlns:a16="http://schemas.microsoft.com/office/drawing/2014/main" id="{07ED4D20-DEB7-364E-8977-7698C764F1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935ABCC-4D1C-6F4E-A12D-CCE87C3B4E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A6A5D3-3882-B841-A750-537A358BEFA5}" type="slidenum">
              <a:rPr lang="fr-FR" smtClean="0"/>
              <a:t>‹N°›</a:t>
            </a:fld>
            <a:endParaRPr lang="fr-FR"/>
          </a:p>
        </p:txBody>
      </p:sp>
    </p:spTree>
    <p:extLst>
      <p:ext uri="{BB962C8B-B14F-4D97-AF65-F5344CB8AC3E}">
        <p14:creationId xmlns:p14="http://schemas.microsoft.com/office/powerpoint/2010/main" val="39721040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B0990C-2DF1-5F4B-B609-D1BC123F7E60}"/>
              </a:ext>
            </a:extLst>
          </p:cNvPr>
          <p:cNvSpPr>
            <a:spLocks noGrp="1"/>
          </p:cNvSpPr>
          <p:nvPr>
            <p:ph type="ctrTitle"/>
          </p:nvPr>
        </p:nvSpPr>
        <p:spPr/>
        <p:txBody>
          <a:bodyPr>
            <a:normAutofit fontScale="90000"/>
          </a:bodyPr>
          <a:lstStyle/>
          <a:p>
            <a:r>
              <a:rPr lang="fr-FR" dirty="0"/>
              <a:t> </a:t>
            </a:r>
            <a:r>
              <a:rPr lang="fr-FR" b="1" dirty="0"/>
              <a:t>LOI n° 75-534 du 30 juin 1975 d'orientation en faveur des personnes handicapées</a:t>
            </a:r>
          </a:p>
        </p:txBody>
      </p:sp>
      <p:sp>
        <p:nvSpPr>
          <p:cNvPr id="3" name="Sous-titre 2">
            <a:extLst>
              <a:ext uri="{FF2B5EF4-FFF2-40B4-BE49-F238E27FC236}">
                <a16:creationId xmlns:a16="http://schemas.microsoft.com/office/drawing/2014/main" id="{90786985-6A81-3642-833B-3BE767DA8AB3}"/>
              </a:ext>
            </a:extLst>
          </p:cNvPr>
          <p:cNvSpPr>
            <a:spLocks noGrp="1"/>
          </p:cNvSpPr>
          <p:nvPr>
            <p:ph type="subTitle" idx="1"/>
          </p:nvPr>
        </p:nvSpPr>
        <p:spPr>
          <a:xfrm>
            <a:off x="1524000" y="4309174"/>
            <a:ext cx="9144000" cy="1655762"/>
          </a:xfrm>
        </p:spPr>
        <p:txBody>
          <a:bodyPr>
            <a:normAutofit fontScale="85000" lnSpcReduction="10000"/>
          </a:bodyPr>
          <a:lstStyle/>
          <a:p>
            <a:pPr algn="l"/>
            <a:r>
              <a:rPr lang="fr-FR" i="1" dirty="0">
                <a:solidFill>
                  <a:srgbClr val="C00000"/>
                </a:solidFill>
              </a:rPr>
              <a:t>« Avant-gardiste pour son époque, la loi du 30 juin 1975 se proposait déjà de régler tous les aspects de la vie, dans l'objectif d'une intégration pleine et entière des personnes handicapées dans la vie de la cité. Or quarante ans après, on mesure que le chemin qui reste à parcourir est encore très long ! Alors pour nous, un seul mot d'ordre : rester mobilisés pour poursuivre l'action ! » </a:t>
            </a:r>
            <a:br>
              <a:rPr lang="fr-FR" i="1" dirty="0"/>
            </a:br>
            <a:r>
              <a:rPr lang="fr-FR" sz="1900" dirty="0"/>
              <a:t>Vincent Michel, président de la Fédération des aveugles de France</a:t>
            </a:r>
          </a:p>
        </p:txBody>
      </p:sp>
    </p:spTree>
    <p:extLst>
      <p:ext uri="{BB962C8B-B14F-4D97-AF65-F5344CB8AC3E}">
        <p14:creationId xmlns:p14="http://schemas.microsoft.com/office/powerpoint/2010/main" val="53560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41493A-67EE-E842-89FE-E02C73E5AF74}"/>
              </a:ext>
            </a:extLst>
          </p:cNvPr>
          <p:cNvSpPr>
            <a:spLocks noGrp="1"/>
          </p:cNvSpPr>
          <p:nvPr>
            <p:ph type="title"/>
          </p:nvPr>
        </p:nvSpPr>
        <p:spPr/>
        <p:txBody>
          <a:bodyPr/>
          <a:lstStyle/>
          <a:p>
            <a:pPr algn="ctr"/>
            <a:r>
              <a:rPr lang="fr-FR" b="1" dirty="0"/>
              <a:t>Contexte</a:t>
            </a:r>
          </a:p>
        </p:txBody>
      </p:sp>
      <p:sp>
        <p:nvSpPr>
          <p:cNvPr id="3" name="Espace réservé du contenu 2">
            <a:extLst>
              <a:ext uri="{FF2B5EF4-FFF2-40B4-BE49-F238E27FC236}">
                <a16:creationId xmlns:a16="http://schemas.microsoft.com/office/drawing/2014/main" id="{9155115E-E13F-8B4A-A2D4-2EA622B2FC23}"/>
              </a:ext>
            </a:extLst>
          </p:cNvPr>
          <p:cNvSpPr>
            <a:spLocks noGrp="1"/>
          </p:cNvSpPr>
          <p:nvPr>
            <p:ph idx="1"/>
          </p:nvPr>
        </p:nvSpPr>
        <p:spPr/>
        <p:txBody>
          <a:bodyPr>
            <a:normAutofit fontScale="85000" lnSpcReduction="20000"/>
          </a:bodyPr>
          <a:lstStyle/>
          <a:p>
            <a:pPr>
              <a:buFont typeface="Wingdings" pitchFamily="2" charset="2"/>
              <a:buChar char="Ø"/>
            </a:pPr>
            <a:r>
              <a:rPr lang="fr-FR" altLang="fr-FR" dirty="0">
                <a:solidFill>
                  <a:schemeClr val="tx1"/>
                </a:solidFill>
                <a:cs typeface="Times New Roman" panose="02020603050405020304" pitchFamily="18" charset="0"/>
              </a:rPr>
              <a:t>  Les pouvoirs publics commencent à se préoccuper des conséquences du handicap à partir des blessés de guerre.</a:t>
            </a:r>
            <a:br>
              <a:rPr lang="fr-FR" altLang="fr-FR" dirty="0">
                <a:solidFill>
                  <a:schemeClr val="tx1"/>
                </a:solidFill>
                <a:cs typeface="Times New Roman" panose="02020603050405020304" pitchFamily="18" charset="0"/>
              </a:rPr>
            </a:br>
            <a:endParaRPr lang="fr-FR" altLang="fr-FR" dirty="0">
              <a:solidFill>
                <a:schemeClr val="tx1"/>
              </a:solidFill>
              <a:cs typeface="Times New Roman" panose="02020603050405020304" pitchFamily="18" charset="0"/>
            </a:endParaRPr>
          </a:p>
          <a:p>
            <a:pPr>
              <a:buFont typeface="Wingdings" pitchFamily="2" charset="2"/>
              <a:buChar char="Ø"/>
            </a:pPr>
            <a:r>
              <a:rPr lang="fr-FR" dirty="0"/>
              <a:t>C’est un rapport publié en 1969 (Bloch-Lainé, 1969) qui marque le début de la reconnaissance « officielle » du handicap.</a:t>
            </a:r>
            <a:br>
              <a:rPr lang="fr-FR" dirty="0"/>
            </a:br>
            <a:endParaRPr lang="fr-FR" dirty="0"/>
          </a:p>
          <a:p>
            <a:pPr>
              <a:buFont typeface="Wingdings" pitchFamily="2" charset="2"/>
              <a:buChar char="Ø"/>
            </a:pPr>
            <a:r>
              <a:rPr lang="fr-FR" dirty="0"/>
              <a:t> Cette loi 1975 est la 1</a:t>
            </a:r>
            <a:r>
              <a:rPr lang="fr-FR" baseline="30000" dirty="0"/>
              <a:t>ère</a:t>
            </a:r>
            <a:r>
              <a:rPr lang="fr-FR" dirty="0"/>
              <a:t> loi d’orientation en faveur des personnes handicapées. Elle marque le passage entre la logique d’assistance et la logique de solidarité.</a:t>
            </a:r>
            <a:br>
              <a:rPr lang="fr-FR" dirty="0"/>
            </a:br>
            <a:endParaRPr lang="fr-FR" dirty="0"/>
          </a:p>
          <a:p>
            <a:pPr>
              <a:buFont typeface="Wingdings" pitchFamily="2" charset="2"/>
              <a:buChar char="Ø"/>
            </a:pPr>
            <a:r>
              <a:rPr lang="fr-FR" altLang="fr-FR" dirty="0"/>
              <a:t>Elle concerne les enfants, adolescents et adultes handicapés physiques, sensoriels ou mentaux.</a:t>
            </a:r>
            <a:br>
              <a:rPr lang="fr-FR" altLang="fr-FR" dirty="0"/>
            </a:br>
            <a:endParaRPr lang="fr-FR" altLang="fr-FR" dirty="0"/>
          </a:p>
          <a:p>
            <a:pPr>
              <a:buFont typeface="Wingdings" pitchFamily="2" charset="2"/>
              <a:buChar char="Ø"/>
            </a:pPr>
            <a:r>
              <a:rPr lang="fr-FR" altLang="fr-FR" dirty="0"/>
              <a:t>Elle est associée à la loi 75-535 relative aux institutions sociales et médico sociales.</a:t>
            </a:r>
          </a:p>
          <a:p>
            <a:pPr marL="0" indent="0">
              <a:buNone/>
            </a:pPr>
            <a:endParaRPr lang="fr-FR" dirty="0"/>
          </a:p>
        </p:txBody>
      </p:sp>
    </p:spTree>
    <p:extLst>
      <p:ext uri="{BB962C8B-B14F-4D97-AF65-F5344CB8AC3E}">
        <p14:creationId xmlns:p14="http://schemas.microsoft.com/office/powerpoint/2010/main" val="3119271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5B63CD-2F8D-BF42-9755-F5723489BD9A}"/>
              </a:ext>
            </a:extLst>
          </p:cNvPr>
          <p:cNvSpPr>
            <a:spLocks noGrp="1"/>
          </p:cNvSpPr>
          <p:nvPr>
            <p:ph type="title"/>
          </p:nvPr>
        </p:nvSpPr>
        <p:spPr/>
        <p:txBody>
          <a:bodyPr/>
          <a:lstStyle/>
          <a:p>
            <a:pPr algn="ctr"/>
            <a:r>
              <a:rPr lang="fr-FR" b="1" dirty="0"/>
              <a:t>Obligation Nationale des droits généraux</a:t>
            </a:r>
          </a:p>
        </p:txBody>
      </p:sp>
      <p:sp>
        <p:nvSpPr>
          <p:cNvPr id="3" name="Espace réservé du contenu 2">
            <a:extLst>
              <a:ext uri="{FF2B5EF4-FFF2-40B4-BE49-F238E27FC236}">
                <a16:creationId xmlns:a16="http://schemas.microsoft.com/office/drawing/2014/main" id="{F6DA513E-6D41-CC4B-829C-344AF83A333C}"/>
              </a:ext>
            </a:extLst>
          </p:cNvPr>
          <p:cNvSpPr>
            <a:spLocks noGrp="1"/>
          </p:cNvSpPr>
          <p:nvPr>
            <p:ph idx="1"/>
          </p:nvPr>
        </p:nvSpPr>
        <p:spPr/>
        <p:txBody>
          <a:bodyPr>
            <a:normAutofit fontScale="92500"/>
          </a:bodyPr>
          <a:lstStyle/>
          <a:p>
            <a:pPr>
              <a:buFont typeface="Courier New" panose="02070309020205020404" pitchFamily="49" charset="0"/>
              <a:buChar char="o"/>
            </a:pPr>
            <a:r>
              <a:rPr lang="fr-FR" dirty="0"/>
              <a:t>Droit à la prévention et au dépistage des handicaps</a:t>
            </a:r>
          </a:p>
          <a:p>
            <a:pPr>
              <a:buFont typeface="Courier New" panose="02070309020205020404" pitchFamily="49" charset="0"/>
              <a:buChar char="o"/>
            </a:pPr>
            <a:r>
              <a:rPr lang="fr-FR" dirty="0"/>
              <a:t>Droit aux soins</a:t>
            </a:r>
          </a:p>
          <a:p>
            <a:pPr>
              <a:buFont typeface="Courier New" panose="02070309020205020404" pitchFamily="49" charset="0"/>
              <a:buChar char="o"/>
            </a:pPr>
            <a:r>
              <a:rPr lang="fr-FR" dirty="0"/>
              <a:t>Droit à l’éducation (ordinaire/personnel qualifié/établissements privés)</a:t>
            </a:r>
          </a:p>
          <a:p>
            <a:pPr>
              <a:buFont typeface="Courier New" panose="02070309020205020404" pitchFamily="49" charset="0"/>
              <a:buChar char="o"/>
            </a:pPr>
            <a:r>
              <a:rPr lang="fr-FR" dirty="0"/>
              <a:t>Droit à une allocation financière (garantie d’un minimum de ressources)</a:t>
            </a:r>
          </a:p>
          <a:p>
            <a:pPr>
              <a:buFont typeface="Courier New" panose="02070309020205020404" pitchFamily="49" charset="0"/>
              <a:buChar char="o"/>
            </a:pPr>
            <a:r>
              <a:rPr lang="fr-FR" dirty="0"/>
              <a:t>Droit à la formation et à l’orientation professionnelle</a:t>
            </a:r>
          </a:p>
          <a:p>
            <a:pPr>
              <a:buFont typeface="Courier New" panose="02070309020205020404" pitchFamily="49" charset="0"/>
              <a:buChar char="o"/>
            </a:pPr>
            <a:r>
              <a:rPr lang="fr-FR" dirty="0"/>
              <a:t>Droit à l’emploi</a:t>
            </a:r>
          </a:p>
          <a:p>
            <a:pPr>
              <a:buFont typeface="Courier New" panose="02070309020205020404" pitchFamily="49" charset="0"/>
              <a:buChar char="o"/>
            </a:pPr>
            <a:r>
              <a:rPr lang="fr-FR" dirty="0"/>
              <a:t>Droit à l’intégration sociale, à l’accès aux sports et aux loisirs</a:t>
            </a:r>
          </a:p>
          <a:p>
            <a:pPr>
              <a:buFont typeface="Courier New" panose="02070309020205020404" pitchFamily="49" charset="0"/>
              <a:buChar char="o"/>
            </a:pPr>
            <a:r>
              <a:rPr lang="fr-FR" dirty="0"/>
              <a:t>Scolarité en milieu ordinaire privilégiée</a:t>
            </a:r>
          </a:p>
          <a:p>
            <a:pPr>
              <a:buFont typeface="Courier New" panose="02070309020205020404" pitchFamily="49" charset="0"/>
              <a:buChar char="o"/>
            </a:pPr>
            <a:r>
              <a:rPr lang="fr-FR" dirty="0"/>
              <a:t>Transports</a:t>
            </a:r>
          </a:p>
          <a:p>
            <a:endParaRPr lang="fr-FR" dirty="0"/>
          </a:p>
        </p:txBody>
      </p:sp>
    </p:spTree>
    <p:extLst>
      <p:ext uri="{BB962C8B-B14F-4D97-AF65-F5344CB8AC3E}">
        <p14:creationId xmlns:p14="http://schemas.microsoft.com/office/powerpoint/2010/main" val="1590561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2A25D9-11CC-9C43-A519-D13BBE3A10F0}"/>
              </a:ext>
            </a:extLst>
          </p:cNvPr>
          <p:cNvSpPr>
            <a:spLocks noGrp="1"/>
          </p:cNvSpPr>
          <p:nvPr>
            <p:ph type="title"/>
          </p:nvPr>
        </p:nvSpPr>
        <p:spPr/>
        <p:txBody>
          <a:bodyPr/>
          <a:lstStyle/>
          <a:p>
            <a:pPr algn="ctr"/>
            <a:r>
              <a:rPr lang="fr-FR" b="1" dirty="0"/>
              <a:t>Logique sociétale</a:t>
            </a:r>
          </a:p>
        </p:txBody>
      </p:sp>
      <p:sp>
        <p:nvSpPr>
          <p:cNvPr id="3" name="Espace réservé du contenu 2">
            <a:extLst>
              <a:ext uri="{FF2B5EF4-FFF2-40B4-BE49-F238E27FC236}">
                <a16:creationId xmlns:a16="http://schemas.microsoft.com/office/drawing/2014/main" id="{034D5035-DAC6-7240-80AF-BD5DD7EE0158}"/>
              </a:ext>
            </a:extLst>
          </p:cNvPr>
          <p:cNvSpPr>
            <a:spLocks noGrp="1"/>
          </p:cNvSpPr>
          <p:nvPr>
            <p:ph idx="1"/>
          </p:nvPr>
        </p:nvSpPr>
        <p:spPr>
          <a:xfrm>
            <a:off x="838200" y="1690688"/>
            <a:ext cx="10515600" cy="4802187"/>
          </a:xfrm>
        </p:spPr>
        <p:txBody>
          <a:bodyPr>
            <a:normAutofit fontScale="62500" lnSpcReduction="20000"/>
          </a:bodyPr>
          <a:lstStyle/>
          <a:p>
            <a:pPr marL="0" indent="0">
              <a:buNone/>
            </a:pPr>
            <a:r>
              <a:rPr lang="fr-FR" dirty="0"/>
              <a:t>Logique de :</a:t>
            </a:r>
          </a:p>
          <a:p>
            <a:pPr>
              <a:buFont typeface="Wingdings" pitchFamily="2" charset="2"/>
              <a:buChar char="Ø"/>
            </a:pPr>
            <a:r>
              <a:rPr lang="fr-FR" b="1" dirty="0"/>
              <a:t>Bienfaisance</a:t>
            </a:r>
            <a:br>
              <a:rPr lang="fr-FR" dirty="0"/>
            </a:br>
            <a:r>
              <a:rPr lang="fr-FR" dirty="0"/>
              <a:t>Changement de regard sur la personne handicapée.</a:t>
            </a:r>
            <a:br>
              <a:rPr lang="fr-FR" dirty="0"/>
            </a:br>
            <a:endParaRPr lang="fr-FR" dirty="0"/>
          </a:p>
          <a:p>
            <a:pPr>
              <a:buFont typeface="Wingdings" pitchFamily="2" charset="2"/>
              <a:buChar char="Ø"/>
            </a:pPr>
            <a:r>
              <a:rPr lang="fr-FR" b="1" dirty="0"/>
              <a:t>Assistance</a:t>
            </a:r>
            <a:br>
              <a:rPr lang="fr-FR" dirty="0"/>
            </a:br>
            <a:r>
              <a:rPr lang="fr-FR" dirty="0"/>
              <a:t>La collectivité est responsable de tous. </a:t>
            </a:r>
            <a:br>
              <a:rPr lang="fr-FR" dirty="0"/>
            </a:br>
            <a:endParaRPr lang="fr-FR" dirty="0"/>
          </a:p>
          <a:p>
            <a:pPr>
              <a:buFont typeface="Wingdings" pitchFamily="2" charset="2"/>
              <a:buChar char="Ø"/>
            </a:pPr>
            <a:r>
              <a:rPr lang="fr-FR" b="1" dirty="0"/>
              <a:t>Réparation et réadaptation</a:t>
            </a:r>
            <a:br>
              <a:rPr lang="fr-FR" b="1" dirty="0"/>
            </a:br>
            <a:r>
              <a:rPr lang="fr-FR" dirty="0"/>
              <a:t>Droit à réparation suite à la 1° guerre mondiale. Prise en charge pluridisciplinaire (nouvelles structures d’accueil).</a:t>
            </a:r>
            <a:br>
              <a:rPr lang="fr-FR" dirty="0"/>
            </a:br>
            <a:endParaRPr lang="fr-FR" dirty="0"/>
          </a:p>
          <a:p>
            <a:pPr>
              <a:buFont typeface="Wingdings" pitchFamily="2" charset="2"/>
              <a:buChar char="Ø"/>
            </a:pPr>
            <a:r>
              <a:rPr lang="fr-FR" b="1" dirty="0"/>
              <a:t>Solidarité nationale</a:t>
            </a:r>
            <a:br>
              <a:rPr lang="fr-FR" b="1" dirty="0"/>
            </a:br>
            <a:r>
              <a:rPr lang="fr-FR" dirty="0"/>
              <a:t>Création du statut de « personne handicapée », obligation nationale des droits généraux (prise en charge, aides…).</a:t>
            </a:r>
            <a:br>
              <a:rPr lang="fr-FR" dirty="0"/>
            </a:br>
            <a:r>
              <a:rPr lang="fr-FR" dirty="0"/>
              <a:t>Intégration scolaire, professionnelle, sociale.</a:t>
            </a:r>
            <a:br>
              <a:rPr lang="fr-FR" b="1" dirty="0"/>
            </a:br>
            <a:endParaRPr lang="fr-FR" b="1" dirty="0"/>
          </a:p>
          <a:p>
            <a:pPr>
              <a:buFont typeface="Wingdings" pitchFamily="2" charset="2"/>
              <a:buChar char="Ø"/>
            </a:pPr>
            <a:r>
              <a:rPr lang="fr-FR" b="1" dirty="0"/>
              <a:t>Droit à compensation</a:t>
            </a:r>
            <a:br>
              <a:rPr lang="fr-FR" b="1" dirty="0"/>
            </a:br>
            <a:r>
              <a:rPr lang="fr-FR" dirty="0"/>
              <a:t>Revendications : reconnaissance des compétences, des droits citoyens, pleine participation aux décisions les concernant…</a:t>
            </a:r>
            <a:br>
              <a:rPr lang="fr-FR" dirty="0"/>
            </a:br>
            <a:r>
              <a:rPr lang="fr-FR" dirty="0"/>
              <a:t>Libre choix de leur mode de vie.</a:t>
            </a:r>
            <a:br>
              <a:rPr lang="fr-FR" b="1" dirty="0"/>
            </a:br>
            <a:endParaRPr lang="fr-FR" b="1" dirty="0"/>
          </a:p>
        </p:txBody>
      </p:sp>
    </p:spTree>
    <p:extLst>
      <p:ext uri="{BB962C8B-B14F-4D97-AF65-F5344CB8AC3E}">
        <p14:creationId xmlns:p14="http://schemas.microsoft.com/office/powerpoint/2010/main" val="650591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92B7FB-FDBF-5741-9B54-94D6705A3B35}"/>
              </a:ext>
            </a:extLst>
          </p:cNvPr>
          <p:cNvSpPr>
            <a:spLocks noGrp="1"/>
          </p:cNvSpPr>
          <p:nvPr>
            <p:ph type="title"/>
          </p:nvPr>
        </p:nvSpPr>
        <p:spPr/>
        <p:txBody>
          <a:bodyPr/>
          <a:lstStyle/>
          <a:p>
            <a:pPr algn="ctr"/>
            <a:r>
              <a:rPr lang="fr-FR" b="1" dirty="0"/>
              <a:t>Limites</a:t>
            </a:r>
          </a:p>
        </p:txBody>
      </p:sp>
      <p:sp>
        <p:nvSpPr>
          <p:cNvPr id="3" name="Espace réservé du contenu 2">
            <a:extLst>
              <a:ext uri="{FF2B5EF4-FFF2-40B4-BE49-F238E27FC236}">
                <a16:creationId xmlns:a16="http://schemas.microsoft.com/office/drawing/2014/main" id="{D1619A2D-7B6E-8D45-A308-71404DD6BB97}"/>
              </a:ext>
            </a:extLst>
          </p:cNvPr>
          <p:cNvSpPr>
            <a:spLocks noGrp="1"/>
          </p:cNvSpPr>
          <p:nvPr>
            <p:ph idx="1"/>
          </p:nvPr>
        </p:nvSpPr>
        <p:spPr/>
        <p:txBody>
          <a:bodyPr/>
          <a:lstStyle/>
          <a:p>
            <a:pPr marL="0" indent="0">
              <a:buNone/>
            </a:pPr>
            <a:r>
              <a:rPr lang="fr-FR" altLang="fr-FR" sz="3200" b="1" dirty="0"/>
              <a:t>Des objectifs non atteints en termes d’accessibilité et de citoyenneté :</a:t>
            </a:r>
            <a:br>
              <a:rPr lang="fr-FR" altLang="fr-FR" sz="3200" b="1" dirty="0"/>
            </a:br>
            <a:endParaRPr lang="fr-FR" altLang="fr-FR" sz="3200" b="1" dirty="0"/>
          </a:p>
          <a:p>
            <a:r>
              <a:rPr lang="fr-FR" altLang="fr-FR" dirty="0"/>
              <a:t>L’intégration scolaire</a:t>
            </a:r>
          </a:p>
          <a:p>
            <a:r>
              <a:rPr lang="fr-FR" altLang="fr-FR" dirty="0"/>
              <a:t>L’intégration professionnelle</a:t>
            </a:r>
          </a:p>
          <a:p>
            <a:r>
              <a:rPr lang="fr-FR" altLang="fr-FR" dirty="0"/>
              <a:t>L’intégration sociale</a:t>
            </a:r>
          </a:p>
          <a:p>
            <a:r>
              <a:rPr lang="fr-FR" altLang="fr-FR" dirty="0"/>
              <a:t>L’accessibilité des bâtiments, voirie, transports</a:t>
            </a:r>
          </a:p>
          <a:p>
            <a:endParaRPr lang="fr-FR" dirty="0"/>
          </a:p>
        </p:txBody>
      </p:sp>
    </p:spTree>
    <p:extLst>
      <p:ext uri="{BB962C8B-B14F-4D97-AF65-F5344CB8AC3E}">
        <p14:creationId xmlns:p14="http://schemas.microsoft.com/office/powerpoint/2010/main" val="172126673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TotalTime>
  <Words>90</Words>
  <Application>Microsoft Macintosh PowerPoint</Application>
  <PresentationFormat>Grand écran</PresentationFormat>
  <Paragraphs>31</Paragraphs>
  <Slides>5</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5</vt:i4>
      </vt:variant>
    </vt:vector>
  </HeadingPairs>
  <TitlesOfParts>
    <vt:vector size="11" baseType="lpstr">
      <vt:lpstr>Arial</vt:lpstr>
      <vt:lpstr>Calibri</vt:lpstr>
      <vt:lpstr>Calibri Light</vt:lpstr>
      <vt:lpstr>Courier New</vt:lpstr>
      <vt:lpstr>Wingdings</vt:lpstr>
      <vt:lpstr>Thème Office</vt:lpstr>
      <vt:lpstr> LOI n° 75-534 du 30 juin 1975 d'orientation en faveur des personnes handicapées</vt:lpstr>
      <vt:lpstr>Contexte</vt:lpstr>
      <vt:lpstr>Obligation Nationale des droits généraux</vt:lpstr>
      <vt:lpstr>Logique sociétale</vt:lpstr>
      <vt:lpstr>Limites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LOI n° 75-534 du 30 juin 1975 d'orientation en faveur des personnes handicapées</dc:title>
  <dc:creator>Karoline Damery</dc:creator>
  <cp:lastModifiedBy>Karoline Damery</cp:lastModifiedBy>
  <cp:revision>9</cp:revision>
  <dcterms:created xsi:type="dcterms:W3CDTF">2019-01-21T08:23:17Z</dcterms:created>
  <dcterms:modified xsi:type="dcterms:W3CDTF">2019-01-21T10:01:10Z</dcterms:modified>
</cp:coreProperties>
</file>